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3"/>
  </p:notesMasterIdLst>
  <p:sldIdLst>
    <p:sldId id="266" r:id="rId5"/>
    <p:sldId id="269" r:id="rId6"/>
    <p:sldId id="270" r:id="rId7"/>
    <p:sldId id="271" r:id="rId8"/>
    <p:sldId id="272" r:id="rId9"/>
    <p:sldId id="273" r:id="rId10"/>
    <p:sldId id="276" r:id="rId11"/>
    <p:sldId id="278" r:id="rId12"/>
    <p:sldId id="277" r:id="rId13"/>
    <p:sldId id="282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28BBC6"/>
    <a:srgbClr val="003964"/>
    <a:srgbClr val="00518E"/>
    <a:srgbClr val="2DA5FF"/>
    <a:srgbClr val="FBF4FF"/>
    <a:srgbClr val="E1F4FF"/>
    <a:srgbClr val="CCECFF"/>
    <a:srgbClr val="CC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8E145-08CF-4A49-B2BB-3157906323A4}" type="doc">
      <dgm:prSet loTypeId="urn:microsoft.com/office/officeart/2005/8/layout/radial5" loCatId="cycle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8B6FE019-D264-4CAA-9361-CA6A83451C35}">
      <dgm:prSet phldrT="[Text]" custT="1"/>
      <dgm:spPr>
        <a:noFill/>
      </dgm:spPr>
      <dgm:t>
        <a:bodyPr/>
        <a:lstStyle/>
        <a:p>
          <a:r>
            <a:rPr lang="en-US" sz="2000" b="1" dirty="0"/>
            <a:t>Global Accidents</a:t>
          </a:r>
        </a:p>
      </dgm:t>
    </dgm:pt>
    <dgm:pt modelId="{DE4B0E93-D5BD-4AF6-B986-F9B8850848E5}" type="parTrans" cxnId="{B53B2A5A-2F1E-4985-AAAE-1D71F9CD4F98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BC892FC-CB22-45D1-9E77-7CCC0BACB71F}" type="sibTrans" cxnId="{B53B2A5A-2F1E-4985-AAAE-1D71F9CD4F98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44AE202-4C3F-46F7-B623-27DD3E681CC4}">
      <dgm:prSet phldrT="[Text]" custT="1"/>
      <dgm:spPr>
        <a:noFill/>
      </dgm:spPr>
      <dgm:t>
        <a:bodyPr/>
        <a:lstStyle/>
        <a:p>
          <a:r>
            <a:rPr lang="en-US" sz="200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Countries</a:t>
          </a:r>
          <a:br>
            <a:rPr lang="en-US" sz="1500" dirty="0"/>
          </a:br>
          <a:r>
            <a:rPr lang="en-US" sz="1500" dirty="0"/>
            <a:t>(USA, UK, India, China, Canada, and Japan, …)</a:t>
          </a:r>
        </a:p>
      </dgm:t>
    </dgm:pt>
    <dgm:pt modelId="{264392F5-35AF-4A3B-A67C-C7D6C2EAC529}" type="parTrans" cxnId="{3D705B26-B7E2-4BAD-855C-16940FBE4365}">
      <dgm:prSet/>
      <dgm:spPr>
        <a:noFill/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351347B-04A1-44F1-B4E5-9D256DE295B9}" type="sibTrans" cxnId="{3D705B26-B7E2-4BAD-855C-16940FBE436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41B550A-CC18-40B6-A91A-EB86B38BDDEE}">
      <dgm:prSet phldrT="[Text]" phldr="1"/>
      <dgm:spPr/>
      <dgm:t>
        <a:bodyPr/>
        <a:lstStyle/>
        <a:p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932AC5E-0636-4827-8188-A1BF36E81BB7}" type="parTrans" cxnId="{A05054BA-BED6-4DDF-A3FB-D31E5163E46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C5D6679-ACEC-4509-BE93-02339D47EF9F}" type="sibTrans" cxnId="{A05054BA-BED6-4DDF-A3FB-D31E5163E46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4239AFF-601A-40BC-9024-7B4DB94C5741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36B34F8-FB58-43FD-AB07-AEBBAB4C1AA9}" type="parTrans" cxnId="{E622A752-F9FF-438A-BC92-9FB327C9B86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F27D3AE-D692-43D4-B843-87C50E3A8B87}" type="sibTrans" cxnId="{E622A752-F9FF-438A-BC92-9FB327C9B86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546FC18-DF08-4CFD-9B5C-50AB11DED5A2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F68E0DD-1D7B-4420-84B7-5E8E3F18F6B8}" type="parTrans" cxnId="{2D8367B7-85AA-403C-8B55-93088CC4C00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8FEDCF1-A7D0-40EF-8008-79A321438104}" type="sibTrans" cxnId="{2D8367B7-85AA-403C-8B55-93088CC4C00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7160FE2-2532-4200-8220-58EBA8CFA1A6}">
      <dgm:prSet phldrT="[Text]" phldr="1"/>
      <dgm:spPr/>
      <dgm:t>
        <a:bodyPr/>
        <a:lstStyle/>
        <a:p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0C80590-77CA-4287-9CF8-FBBC74137A9B}" type="parTrans" cxnId="{5A163941-596C-46FB-83CE-D2E7610E5404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F202293-61A9-4699-95E3-F29D66F36682}" type="sibTrans" cxnId="{5A163941-596C-46FB-83CE-D2E7610E5404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7428929-176A-4EC7-BF16-91CCD2FC4B3E}">
      <dgm:prSet phldrT="[Text]" custT="1"/>
      <dgm:spPr>
        <a:noFill/>
      </dgm:spPr>
      <dgm:t>
        <a:bodyPr/>
        <a:lstStyle/>
        <a:p>
          <a:r>
            <a: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Driver Information</a:t>
          </a:r>
          <a:br>
            <a:rPr lang="en-US" sz="1500"/>
          </a:br>
          <a:r>
            <a:rPr lang="en-US" sz="1500"/>
            <a:t>(Age, gender, alcohol level, fatigue)</a:t>
          </a:r>
          <a:endParaRPr lang="en-US" sz="1500" dirty="0"/>
        </a:p>
      </dgm:t>
    </dgm:pt>
    <dgm:pt modelId="{BC7AACF9-06E4-48BE-8B3E-1717ABF79E7D}" type="parTrans" cxnId="{9DD7DB71-C3BC-48AE-B38F-7B0E8F7907BD}">
      <dgm:prSet/>
      <dgm:spPr>
        <a:noFill/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76B5039-B8FD-40C0-839B-4DF6116A61CD}" type="sibTrans" cxnId="{9DD7DB71-C3BC-48AE-B38F-7B0E8F7907BD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9A8C534-1B77-4D07-8325-13E75E04951E}">
      <dgm:prSet phldrT="[Text]" custT="1"/>
      <dgm:spPr>
        <a:noFill/>
      </dgm:spPr>
      <dgm:t>
        <a:bodyPr/>
        <a:lstStyle/>
        <a:p>
          <a:r>
            <a: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 Details</a:t>
          </a:r>
          <a:br>
            <a:rPr lang="en-US" sz="1400"/>
          </a:br>
          <a:r>
            <a:rPr lang="en-US" sz="1400"/>
            <a:t>(Severity, cause, injuries, fatalities)</a:t>
          </a:r>
          <a:endParaRPr lang="en-US" sz="1400" dirty="0"/>
        </a:p>
      </dgm:t>
    </dgm:pt>
    <dgm:pt modelId="{A3C20848-3734-4FC7-A582-C1751FD5F01B}" type="parTrans" cxnId="{60AAED60-ABE3-49E6-9450-C1DE01A478FB}">
      <dgm:prSet/>
      <dgm:spPr>
        <a:noFill/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26487E9-A4C5-4983-8603-728F0DD1DCA8}" type="sibTrans" cxnId="{60AAED60-ABE3-49E6-9450-C1DE01A478F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0412F8A-D30F-42CD-820D-38D95EFE25B2}">
      <dgm:prSet phldrT="[Text]" custT="1"/>
      <dgm:spPr>
        <a:noFill/>
      </dgm:spPr>
      <dgm:t>
        <a:bodyPr/>
        <a:lstStyle/>
        <a:p>
          <a:r>
            <a: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Environmental Factors</a:t>
          </a:r>
          <a:br>
            <a:rPr lang="en-US" sz="1500"/>
          </a:br>
          <a:r>
            <a:rPr lang="en-US" sz="1500"/>
            <a:t>(Weather, road conditions, time of day)</a:t>
          </a:r>
          <a:endParaRPr lang="en-US" sz="1500" dirty="0"/>
        </a:p>
      </dgm:t>
    </dgm:pt>
    <dgm:pt modelId="{EFD40457-F45E-403E-A8FC-E5141ECA376F}" type="parTrans" cxnId="{E5000970-B912-4C3A-A624-06951CD7260A}">
      <dgm:prSet/>
      <dgm:spPr>
        <a:noFill/>
      </dgm:spPr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8869045-8DA2-40B9-8C82-4093D7EC09AE}" type="sibTrans" cxnId="{E5000970-B912-4C3A-A624-06951CD7260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9158CE2-B687-41EC-BC9A-EB429C949F72}" type="pres">
      <dgm:prSet presAssocID="{FEE8E145-08CF-4A49-B2BB-3157906323A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A632C6C-B2E6-430E-97A6-73EA3F3A89F0}" type="pres">
      <dgm:prSet presAssocID="{8B6FE019-D264-4CAA-9361-CA6A83451C35}" presName="centerShape" presStyleLbl="node0" presStyleIdx="0" presStyleCnt="1" custScaleX="110508" custScaleY="111682" custLinFactNeighborX="1641"/>
      <dgm:spPr/>
    </dgm:pt>
    <dgm:pt modelId="{C9EC0C8D-57E3-480C-AF38-88B2423643C2}" type="pres">
      <dgm:prSet presAssocID="{264392F5-35AF-4A3B-A67C-C7D6C2EAC529}" presName="parTrans" presStyleLbl="sibTrans2D1" presStyleIdx="0" presStyleCnt="4" custScaleX="192382"/>
      <dgm:spPr/>
    </dgm:pt>
    <dgm:pt modelId="{66E34AB9-33BB-4553-ADF0-6784E0D71AB5}" type="pres">
      <dgm:prSet presAssocID="{264392F5-35AF-4A3B-A67C-C7D6C2EAC529}" presName="connectorText" presStyleLbl="sibTrans2D1" presStyleIdx="0" presStyleCnt="4"/>
      <dgm:spPr/>
    </dgm:pt>
    <dgm:pt modelId="{EA7E4835-2D3C-40D2-8D4F-036F41C5BB4B}" type="pres">
      <dgm:prSet presAssocID="{544AE202-4C3F-46F7-B623-27DD3E681CC4}" presName="node" presStyleLbl="node1" presStyleIdx="0" presStyleCnt="4" custScaleX="140097" custScaleY="91703" custRadScaleRad="97340">
        <dgm:presLayoutVars>
          <dgm:bulletEnabled val="1"/>
        </dgm:presLayoutVars>
      </dgm:prSet>
      <dgm:spPr/>
    </dgm:pt>
    <dgm:pt modelId="{456888B9-2491-4F58-8CB3-EB7635DB5F27}" type="pres">
      <dgm:prSet presAssocID="{BC7AACF9-06E4-48BE-8B3E-1717ABF79E7D}" presName="parTrans" presStyleLbl="sibTrans2D1" presStyleIdx="1" presStyleCnt="4" custScaleX="183090" custLinFactNeighborX="12636"/>
      <dgm:spPr/>
    </dgm:pt>
    <dgm:pt modelId="{139240E6-E37D-428B-BF85-1679E2999AF7}" type="pres">
      <dgm:prSet presAssocID="{BC7AACF9-06E4-48BE-8B3E-1717ABF79E7D}" presName="connectorText" presStyleLbl="sibTrans2D1" presStyleIdx="1" presStyleCnt="4"/>
      <dgm:spPr/>
    </dgm:pt>
    <dgm:pt modelId="{D0BC396D-5638-49E5-A0A2-8B5DA32DEBD6}" type="pres">
      <dgm:prSet presAssocID="{77428929-176A-4EC7-BF16-91CCD2FC4B3E}" presName="node" presStyleLbl="node1" presStyleIdx="1" presStyleCnt="4" custScaleX="124579" custScaleY="132059" custRadScaleRad="107315">
        <dgm:presLayoutVars>
          <dgm:bulletEnabled val="1"/>
        </dgm:presLayoutVars>
      </dgm:prSet>
      <dgm:spPr/>
    </dgm:pt>
    <dgm:pt modelId="{171A5500-7DD4-4550-B2CC-C6420981AFC3}" type="pres">
      <dgm:prSet presAssocID="{A3C20848-3734-4FC7-A582-C1751FD5F01B}" presName="parTrans" presStyleLbl="sibTrans2D1" presStyleIdx="2" presStyleCnt="4" custScaleX="193340" custLinFactNeighborX="14521"/>
      <dgm:spPr/>
    </dgm:pt>
    <dgm:pt modelId="{6D87A64A-2991-4A07-863B-12AC85F7230F}" type="pres">
      <dgm:prSet presAssocID="{A3C20848-3734-4FC7-A582-C1751FD5F01B}" presName="connectorText" presStyleLbl="sibTrans2D1" presStyleIdx="2" presStyleCnt="4"/>
      <dgm:spPr/>
    </dgm:pt>
    <dgm:pt modelId="{AD4850F1-F1B1-43E5-90BB-CDB892E595C2}" type="pres">
      <dgm:prSet presAssocID="{D9A8C534-1B77-4D07-8325-13E75E04951E}" presName="node" presStyleLbl="node1" presStyleIdx="2" presStyleCnt="4" custScaleX="130448" custRadScaleRad="100159" custRadScaleInc="-7168">
        <dgm:presLayoutVars>
          <dgm:bulletEnabled val="1"/>
        </dgm:presLayoutVars>
      </dgm:prSet>
      <dgm:spPr/>
    </dgm:pt>
    <dgm:pt modelId="{1EDBF71D-D2F8-4250-8C03-CF4AF5B9A85A}" type="pres">
      <dgm:prSet presAssocID="{EFD40457-F45E-403E-A8FC-E5141ECA376F}" presName="parTrans" presStyleLbl="sibTrans2D1" presStyleIdx="3" presStyleCnt="4" custScaleX="199813" custLinFactNeighborX="-18568"/>
      <dgm:spPr/>
    </dgm:pt>
    <dgm:pt modelId="{104C2808-E3FE-4C79-A18F-839BA085B17A}" type="pres">
      <dgm:prSet presAssocID="{EFD40457-F45E-403E-A8FC-E5141ECA376F}" presName="connectorText" presStyleLbl="sibTrans2D1" presStyleIdx="3" presStyleCnt="4"/>
      <dgm:spPr/>
    </dgm:pt>
    <dgm:pt modelId="{07622FB0-73D2-4BC2-8AE9-5E22F9A07D16}" type="pres">
      <dgm:prSet presAssocID="{F0412F8A-D30F-42CD-820D-38D95EFE25B2}" presName="node" presStyleLbl="node1" presStyleIdx="3" presStyleCnt="4" custScaleX="150104" custScaleY="163599" custRadScaleRad="109301">
        <dgm:presLayoutVars>
          <dgm:bulletEnabled val="1"/>
        </dgm:presLayoutVars>
      </dgm:prSet>
      <dgm:spPr/>
    </dgm:pt>
  </dgm:ptLst>
  <dgm:cxnLst>
    <dgm:cxn modelId="{C7E07600-D976-4D68-AFF6-7591738BE244}" type="presOf" srcId="{EFD40457-F45E-403E-A8FC-E5141ECA376F}" destId="{1EDBF71D-D2F8-4250-8C03-CF4AF5B9A85A}" srcOrd="0" destOrd="0" presId="urn:microsoft.com/office/officeart/2005/8/layout/radial5"/>
    <dgm:cxn modelId="{3D705B26-B7E2-4BAD-855C-16940FBE4365}" srcId="{8B6FE019-D264-4CAA-9361-CA6A83451C35}" destId="{544AE202-4C3F-46F7-B623-27DD3E681CC4}" srcOrd="0" destOrd="0" parTransId="{264392F5-35AF-4A3B-A67C-C7D6C2EAC529}" sibTransId="{C351347B-04A1-44F1-B4E5-9D256DE295B9}"/>
    <dgm:cxn modelId="{39BC7B2D-E9F2-4E56-928E-58E6D1D5EFC9}" type="presOf" srcId="{BC7AACF9-06E4-48BE-8B3E-1717ABF79E7D}" destId="{456888B9-2491-4F58-8CB3-EB7635DB5F27}" srcOrd="0" destOrd="0" presId="urn:microsoft.com/office/officeart/2005/8/layout/radial5"/>
    <dgm:cxn modelId="{60AAED60-ABE3-49E6-9450-C1DE01A478FB}" srcId="{8B6FE019-D264-4CAA-9361-CA6A83451C35}" destId="{D9A8C534-1B77-4D07-8325-13E75E04951E}" srcOrd="2" destOrd="0" parTransId="{A3C20848-3734-4FC7-A582-C1751FD5F01B}" sibTransId="{226487E9-A4C5-4983-8603-728F0DD1DCA8}"/>
    <dgm:cxn modelId="{5A163941-596C-46FB-83CE-D2E7610E5404}" srcId="{541B550A-CC18-40B6-A91A-EB86B38BDDEE}" destId="{67160FE2-2532-4200-8220-58EBA8CFA1A6}" srcOrd="2" destOrd="0" parTransId="{F0C80590-77CA-4287-9CF8-FBBC74137A9B}" sibTransId="{BF202293-61A9-4699-95E3-F29D66F36682}"/>
    <dgm:cxn modelId="{E5000970-B912-4C3A-A624-06951CD7260A}" srcId="{8B6FE019-D264-4CAA-9361-CA6A83451C35}" destId="{F0412F8A-D30F-42CD-820D-38D95EFE25B2}" srcOrd="3" destOrd="0" parTransId="{EFD40457-F45E-403E-A8FC-E5141ECA376F}" sibTransId="{98869045-8DA2-40B9-8C82-4093D7EC09AE}"/>
    <dgm:cxn modelId="{9DD7DB71-C3BC-48AE-B38F-7B0E8F7907BD}" srcId="{8B6FE019-D264-4CAA-9361-CA6A83451C35}" destId="{77428929-176A-4EC7-BF16-91CCD2FC4B3E}" srcOrd="1" destOrd="0" parTransId="{BC7AACF9-06E4-48BE-8B3E-1717ABF79E7D}" sibTransId="{676B5039-B8FD-40C0-839B-4DF6116A61CD}"/>
    <dgm:cxn modelId="{E622A752-F9FF-438A-BC92-9FB327C9B86B}" srcId="{541B550A-CC18-40B6-A91A-EB86B38BDDEE}" destId="{64239AFF-601A-40BC-9024-7B4DB94C5741}" srcOrd="0" destOrd="0" parTransId="{836B34F8-FB58-43FD-AB07-AEBBAB4C1AA9}" sibTransId="{0F27D3AE-D692-43D4-B843-87C50E3A8B87}"/>
    <dgm:cxn modelId="{B53B2A5A-2F1E-4985-AAAE-1D71F9CD4F98}" srcId="{FEE8E145-08CF-4A49-B2BB-3157906323A4}" destId="{8B6FE019-D264-4CAA-9361-CA6A83451C35}" srcOrd="0" destOrd="0" parTransId="{DE4B0E93-D5BD-4AF6-B986-F9B8850848E5}" sibTransId="{2BC892FC-CB22-45D1-9E77-7CCC0BACB71F}"/>
    <dgm:cxn modelId="{809AF37E-AF2F-4770-BFD4-DB2A86EE9E91}" type="presOf" srcId="{F0412F8A-D30F-42CD-820D-38D95EFE25B2}" destId="{07622FB0-73D2-4BC2-8AE9-5E22F9A07D16}" srcOrd="0" destOrd="0" presId="urn:microsoft.com/office/officeart/2005/8/layout/radial5"/>
    <dgm:cxn modelId="{BCB94F8A-FB00-4FC5-B987-5E91BB25AF80}" type="presOf" srcId="{264392F5-35AF-4A3B-A67C-C7D6C2EAC529}" destId="{C9EC0C8D-57E3-480C-AF38-88B2423643C2}" srcOrd="0" destOrd="0" presId="urn:microsoft.com/office/officeart/2005/8/layout/radial5"/>
    <dgm:cxn modelId="{0C89909D-6EAD-48A3-A6A8-06BD99CC7670}" type="presOf" srcId="{A3C20848-3734-4FC7-A582-C1751FD5F01B}" destId="{171A5500-7DD4-4550-B2CC-C6420981AFC3}" srcOrd="0" destOrd="0" presId="urn:microsoft.com/office/officeart/2005/8/layout/radial5"/>
    <dgm:cxn modelId="{B7E4ECB1-A82C-40AC-A89F-2607244E5D36}" type="presOf" srcId="{EFD40457-F45E-403E-A8FC-E5141ECA376F}" destId="{104C2808-E3FE-4C79-A18F-839BA085B17A}" srcOrd="1" destOrd="0" presId="urn:microsoft.com/office/officeart/2005/8/layout/radial5"/>
    <dgm:cxn modelId="{2D8367B7-85AA-403C-8B55-93088CC4C00C}" srcId="{541B550A-CC18-40B6-A91A-EB86B38BDDEE}" destId="{9546FC18-DF08-4CFD-9B5C-50AB11DED5A2}" srcOrd="1" destOrd="0" parTransId="{7F68E0DD-1D7B-4420-84B7-5E8E3F18F6B8}" sibTransId="{C8FEDCF1-A7D0-40EF-8008-79A321438104}"/>
    <dgm:cxn modelId="{A05054BA-BED6-4DDF-A3FB-D31E5163E46C}" srcId="{FEE8E145-08CF-4A49-B2BB-3157906323A4}" destId="{541B550A-CC18-40B6-A91A-EB86B38BDDEE}" srcOrd="1" destOrd="0" parTransId="{4932AC5E-0636-4827-8188-A1BF36E81BB7}" sibTransId="{DC5D6679-ACEC-4509-BE93-02339D47EF9F}"/>
    <dgm:cxn modelId="{0129F5C4-C356-4D24-A29C-70241267422F}" type="presOf" srcId="{BC7AACF9-06E4-48BE-8B3E-1717ABF79E7D}" destId="{139240E6-E37D-428B-BF85-1679E2999AF7}" srcOrd="1" destOrd="0" presId="urn:microsoft.com/office/officeart/2005/8/layout/radial5"/>
    <dgm:cxn modelId="{315E22C8-A3A8-483E-AAD6-96D2C4B7C402}" type="presOf" srcId="{264392F5-35AF-4A3B-A67C-C7D6C2EAC529}" destId="{66E34AB9-33BB-4553-ADF0-6784E0D71AB5}" srcOrd="1" destOrd="0" presId="urn:microsoft.com/office/officeart/2005/8/layout/radial5"/>
    <dgm:cxn modelId="{3D0FB9CB-7552-4F3C-922E-D6A4A1EC5398}" type="presOf" srcId="{D9A8C534-1B77-4D07-8325-13E75E04951E}" destId="{AD4850F1-F1B1-43E5-90BB-CDB892E595C2}" srcOrd="0" destOrd="0" presId="urn:microsoft.com/office/officeart/2005/8/layout/radial5"/>
    <dgm:cxn modelId="{34CCD4D6-54DD-4999-8A37-084B789E6A04}" type="presOf" srcId="{544AE202-4C3F-46F7-B623-27DD3E681CC4}" destId="{EA7E4835-2D3C-40D2-8D4F-036F41C5BB4B}" srcOrd="0" destOrd="0" presId="urn:microsoft.com/office/officeart/2005/8/layout/radial5"/>
    <dgm:cxn modelId="{83A9AEE1-9169-48B6-9364-B13F4A0F6834}" type="presOf" srcId="{8B6FE019-D264-4CAA-9361-CA6A83451C35}" destId="{7A632C6C-B2E6-430E-97A6-73EA3F3A89F0}" srcOrd="0" destOrd="0" presId="urn:microsoft.com/office/officeart/2005/8/layout/radial5"/>
    <dgm:cxn modelId="{0805E1EB-161B-46E2-B1C2-23803FCDD9BA}" type="presOf" srcId="{A3C20848-3734-4FC7-A582-C1751FD5F01B}" destId="{6D87A64A-2991-4A07-863B-12AC85F7230F}" srcOrd="1" destOrd="0" presId="urn:microsoft.com/office/officeart/2005/8/layout/radial5"/>
    <dgm:cxn modelId="{5440F6F9-B0C3-415E-9C47-5301477B1D6E}" type="presOf" srcId="{FEE8E145-08CF-4A49-B2BB-3157906323A4}" destId="{A9158CE2-B687-41EC-BC9A-EB429C949F72}" srcOrd="0" destOrd="0" presId="urn:microsoft.com/office/officeart/2005/8/layout/radial5"/>
    <dgm:cxn modelId="{898158FC-DC57-4459-8133-7E7F9A1B71C5}" type="presOf" srcId="{77428929-176A-4EC7-BF16-91CCD2FC4B3E}" destId="{D0BC396D-5638-49E5-A0A2-8B5DA32DEBD6}" srcOrd="0" destOrd="0" presId="urn:microsoft.com/office/officeart/2005/8/layout/radial5"/>
    <dgm:cxn modelId="{F569314C-CBF0-4D16-9C50-395D1B61E4DE}" type="presParOf" srcId="{A9158CE2-B687-41EC-BC9A-EB429C949F72}" destId="{7A632C6C-B2E6-430E-97A6-73EA3F3A89F0}" srcOrd="0" destOrd="0" presId="urn:microsoft.com/office/officeart/2005/8/layout/radial5"/>
    <dgm:cxn modelId="{9D53E43F-11E7-4F26-9D76-085C6C1892FD}" type="presParOf" srcId="{A9158CE2-B687-41EC-BC9A-EB429C949F72}" destId="{C9EC0C8D-57E3-480C-AF38-88B2423643C2}" srcOrd="1" destOrd="0" presId="urn:microsoft.com/office/officeart/2005/8/layout/radial5"/>
    <dgm:cxn modelId="{284CBBD9-AB7E-4482-A246-818C31710F2B}" type="presParOf" srcId="{C9EC0C8D-57E3-480C-AF38-88B2423643C2}" destId="{66E34AB9-33BB-4553-ADF0-6784E0D71AB5}" srcOrd="0" destOrd="0" presId="urn:microsoft.com/office/officeart/2005/8/layout/radial5"/>
    <dgm:cxn modelId="{49689B5F-7676-47F6-B15F-A599AD2677E4}" type="presParOf" srcId="{A9158CE2-B687-41EC-BC9A-EB429C949F72}" destId="{EA7E4835-2D3C-40D2-8D4F-036F41C5BB4B}" srcOrd="2" destOrd="0" presId="urn:microsoft.com/office/officeart/2005/8/layout/radial5"/>
    <dgm:cxn modelId="{36A4F412-B868-4850-8C05-EB91E229F710}" type="presParOf" srcId="{A9158CE2-B687-41EC-BC9A-EB429C949F72}" destId="{456888B9-2491-4F58-8CB3-EB7635DB5F27}" srcOrd="3" destOrd="0" presId="urn:microsoft.com/office/officeart/2005/8/layout/radial5"/>
    <dgm:cxn modelId="{DD9EE691-35BB-4B49-94ED-06A28C324540}" type="presParOf" srcId="{456888B9-2491-4F58-8CB3-EB7635DB5F27}" destId="{139240E6-E37D-428B-BF85-1679E2999AF7}" srcOrd="0" destOrd="0" presId="urn:microsoft.com/office/officeart/2005/8/layout/radial5"/>
    <dgm:cxn modelId="{E1DDD640-F19D-4612-AF1A-DDF76DD81EE1}" type="presParOf" srcId="{A9158CE2-B687-41EC-BC9A-EB429C949F72}" destId="{D0BC396D-5638-49E5-A0A2-8B5DA32DEBD6}" srcOrd="4" destOrd="0" presId="urn:microsoft.com/office/officeart/2005/8/layout/radial5"/>
    <dgm:cxn modelId="{89E8255A-D478-4B6B-A21A-540C24FCF471}" type="presParOf" srcId="{A9158CE2-B687-41EC-BC9A-EB429C949F72}" destId="{171A5500-7DD4-4550-B2CC-C6420981AFC3}" srcOrd="5" destOrd="0" presId="urn:microsoft.com/office/officeart/2005/8/layout/radial5"/>
    <dgm:cxn modelId="{5D00A021-6B32-4CE3-B6DC-E1F3DC05460D}" type="presParOf" srcId="{171A5500-7DD4-4550-B2CC-C6420981AFC3}" destId="{6D87A64A-2991-4A07-863B-12AC85F7230F}" srcOrd="0" destOrd="0" presId="urn:microsoft.com/office/officeart/2005/8/layout/radial5"/>
    <dgm:cxn modelId="{F583027C-21A9-4909-8831-21FA3F1BF942}" type="presParOf" srcId="{A9158CE2-B687-41EC-BC9A-EB429C949F72}" destId="{AD4850F1-F1B1-43E5-90BB-CDB892E595C2}" srcOrd="6" destOrd="0" presId="urn:microsoft.com/office/officeart/2005/8/layout/radial5"/>
    <dgm:cxn modelId="{E16E4823-EE17-4E7D-AA9F-054FFCC6DBC2}" type="presParOf" srcId="{A9158CE2-B687-41EC-BC9A-EB429C949F72}" destId="{1EDBF71D-D2F8-4250-8C03-CF4AF5B9A85A}" srcOrd="7" destOrd="0" presId="urn:microsoft.com/office/officeart/2005/8/layout/radial5"/>
    <dgm:cxn modelId="{F3B72EB3-AF10-4670-AF1D-1197679CB0A9}" type="presParOf" srcId="{1EDBF71D-D2F8-4250-8C03-CF4AF5B9A85A}" destId="{104C2808-E3FE-4C79-A18F-839BA085B17A}" srcOrd="0" destOrd="0" presId="urn:microsoft.com/office/officeart/2005/8/layout/radial5"/>
    <dgm:cxn modelId="{053756EE-8488-46E0-A28D-730A8283CDC1}" type="presParOf" srcId="{A9158CE2-B687-41EC-BC9A-EB429C949F72}" destId="{07622FB0-73D2-4BC2-8AE9-5E22F9A07D16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32C6C-B2E6-430E-97A6-73EA3F3A89F0}">
      <dsp:nvSpPr>
        <dsp:cNvPr id="0" name=""/>
        <dsp:cNvSpPr/>
      </dsp:nvSpPr>
      <dsp:spPr>
        <a:xfrm>
          <a:off x="2543755" y="1999674"/>
          <a:ext cx="1671584" cy="1689342"/>
        </a:xfrm>
        <a:prstGeom prst="ellipse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Global Accidents</a:t>
          </a:r>
        </a:p>
      </dsp:txBody>
      <dsp:txXfrm>
        <a:off x="2788553" y="2247072"/>
        <a:ext cx="1181988" cy="1194546"/>
      </dsp:txXfrm>
    </dsp:sp>
    <dsp:sp modelId="{C9EC0C8D-57E3-480C-AF38-88B2423643C2}">
      <dsp:nvSpPr>
        <dsp:cNvPr id="0" name=""/>
        <dsp:cNvSpPr/>
      </dsp:nvSpPr>
      <dsp:spPr>
        <a:xfrm rot="16084134">
          <a:off x="3076087" y="1489672"/>
          <a:ext cx="532912" cy="5142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0800000">
        <a:off x="3155831" y="1669632"/>
        <a:ext cx="378623" cy="308578"/>
      </dsp:txXfrm>
    </dsp:sp>
    <dsp:sp modelId="{EA7E4835-2D3C-40D2-8D4F-036F41C5BB4B}">
      <dsp:nvSpPr>
        <dsp:cNvPr id="0" name=""/>
        <dsp:cNvSpPr/>
      </dsp:nvSpPr>
      <dsp:spPr>
        <a:xfrm>
          <a:off x="2250514" y="90841"/>
          <a:ext cx="2119158" cy="1387133"/>
        </a:xfrm>
        <a:prstGeom prst="ellipse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Countries</a:t>
          </a:r>
          <a:br>
            <a:rPr lang="en-US" sz="1500" kern="1200" dirty="0"/>
          </a:br>
          <a:r>
            <a:rPr lang="en-US" sz="1500" kern="1200" dirty="0"/>
            <a:t>(USA, UK, India, China, Canada, and Japan, …)</a:t>
          </a:r>
        </a:p>
      </dsp:txBody>
      <dsp:txXfrm>
        <a:off x="2560858" y="293982"/>
        <a:ext cx="1498470" cy="980851"/>
      </dsp:txXfrm>
    </dsp:sp>
    <dsp:sp modelId="{456888B9-2491-4F58-8CB3-EB7635DB5F27}">
      <dsp:nvSpPr>
        <dsp:cNvPr id="0" name=""/>
        <dsp:cNvSpPr/>
      </dsp:nvSpPr>
      <dsp:spPr>
        <a:xfrm>
          <a:off x="4237203" y="2587197"/>
          <a:ext cx="317671" cy="5142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237203" y="2690056"/>
        <a:ext cx="222370" cy="308578"/>
      </dsp:txXfrm>
    </dsp:sp>
    <dsp:sp modelId="{D0BC396D-5638-49E5-A0A2-8B5DA32DEBD6}">
      <dsp:nvSpPr>
        <dsp:cNvPr id="0" name=""/>
        <dsp:cNvSpPr/>
      </dsp:nvSpPr>
      <dsp:spPr>
        <a:xfrm>
          <a:off x="4542709" y="1845559"/>
          <a:ext cx="1884427" cy="1997572"/>
        </a:xfrm>
        <a:prstGeom prst="ellipse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Driver Information</a:t>
          </a:r>
          <a:br>
            <a:rPr lang="en-US" sz="1500" kern="1200"/>
          </a:br>
          <a:r>
            <a:rPr lang="en-US" sz="1500" kern="1200"/>
            <a:t>(Age, gender, alcohol level, fatigue)</a:t>
          </a:r>
          <a:endParaRPr lang="en-US" sz="1500" kern="1200" dirty="0"/>
        </a:p>
      </dsp:txBody>
      <dsp:txXfrm>
        <a:off x="4818677" y="2138097"/>
        <a:ext cx="1332491" cy="1412496"/>
      </dsp:txXfrm>
    </dsp:sp>
    <dsp:sp modelId="{171A5500-7DD4-4550-B2CC-C6420981AFC3}">
      <dsp:nvSpPr>
        <dsp:cNvPr id="0" name=""/>
        <dsp:cNvSpPr/>
      </dsp:nvSpPr>
      <dsp:spPr>
        <a:xfrm rot="5319101">
          <a:off x="3180756" y="3681700"/>
          <a:ext cx="528491" cy="5142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256085" y="3707436"/>
        <a:ext cx="374202" cy="308578"/>
      </dsp:txXfrm>
    </dsp:sp>
    <dsp:sp modelId="{AD4850F1-F1B1-43E5-90BB-CDB892E595C2}">
      <dsp:nvSpPr>
        <dsp:cNvPr id="0" name=""/>
        <dsp:cNvSpPr/>
      </dsp:nvSpPr>
      <dsp:spPr>
        <a:xfrm>
          <a:off x="2442755" y="4204263"/>
          <a:ext cx="1973204" cy="1512636"/>
        </a:xfrm>
        <a:prstGeom prst="ellipse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Accident Details</a:t>
          </a:r>
          <a:br>
            <a:rPr lang="en-US" sz="1400" kern="1200"/>
          </a:br>
          <a:r>
            <a:rPr lang="en-US" sz="1400" kern="1200"/>
            <a:t>(Severity, cause, injuries, fatalities)</a:t>
          </a:r>
          <a:endParaRPr lang="en-US" sz="1400" kern="1200" dirty="0"/>
        </a:p>
      </dsp:txBody>
      <dsp:txXfrm>
        <a:off x="2731724" y="4425783"/>
        <a:ext cx="1395266" cy="1069596"/>
      </dsp:txXfrm>
    </dsp:sp>
    <dsp:sp modelId="{1EDBF71D-D2F8-4250-8C03-CF4AF5B9A85A}">
      <dsp:nvSpPr>
        <dsp:cNvPr id="0" name=""/>
        <dsp:cNvSpPr/>
      </dsp:nvSpPr>
      <dsp:spPr>
        <a:xfrm rot="10800000">
          <a:off x="2239676" y="2587197"/>
          <a:ext cx="289350" cy="5142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 rot="10800000">
        <a:off x="2326481" y="2690056"/>
        <a:ext cx="202545" cy="308578"/>
      </dsp:txXfrm>
    </dsp:sp>
    <dsp:sp modelId="{07622FB0-73D2-4BC2-8AE9-5E22F9A07D16}">
      <dsp:nvSpPr>
        <dsp:cNvPr id="0" name=""/>
        <dsp:cNvSpPr/>
      </dsp:nvSpPr>
      <dsp:spPr>
        <a:xfrm>
          <a:off x="0" y="1607016"/>
          <a:ext cx="2270528" cy="2474658"/>
        </a:xfrm>
        <a:prstGeom prst="ellipse">
          <a:avLst/>
        </a:prstGeom>
        <a:noFill/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Environmental Factors</a:t>
          </a:r>
          <a:br>
            <a:rPr lang="en-US" sz="1500" kern="1200"/>
          </a:br>
          <a:r>
            <a:rPr lang="en-US" sz="1500" kern="1200"/>
            <a:t>(Weather, road conditions, time of day)</a:t>
          </a:r>
          <a:endParaRPr lang="en-US" sz="1500" kern="1200" dirty="0"/>
        </a:p>
      </dsp:txBody>
      <dsp:txXfrm>
        <a:off x="332511" y="1969421"/>
        <a:ext cx="1605506" cy="1749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14AB07-62F2-43E6-9FA9-4B2A4AF01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Global Road Accident Trends &amp;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5"/>
            <a:ext cx="5268177" cy="787575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Visualizing Data to Understand Causes, Impacts, and Safety 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C7483-C4F3-472B-ADA4-9949903D2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963" b="17407"/>
          <a:stretch/>
        </p:blipFill>
        <p:spPr>
          <a:xfrm>
            <a:off x="172754" y="148491"/>
            <a:ext cx="1600200" cy="9861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Measuring the Impact of Road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9180"/>
            <a:ext cx="9601200" cy="3828220"/>
          </a:xfrm>
        </p:spPr>
        <p:txBody>
          <a:bodyPr/>
          <a:lstStyle/>
          <a:p>
            <a:r>
              <a:rPr lang="en-US" dirty="0"/>
              <a:t>Accident rate per Country 🌍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3E696-0255-4D48-9583-8C42B87A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593" y="2653359"/>
            <a:ext cx="5978796" cy="3590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EC009-CAC7-4018-891D-235948A3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92462"/>
            <a:ext cx="3762423" cy="37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0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Measuring the Impact of Road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9180"/>
            <a:ext cx="9601200" cy="3828220"/>
          </a:xfrm>
        </p:spPr>
        <p:txBody>
          <a:bodyPr/>
          <a:lstStyle/>
          <a:p>
            <a:r>
              <a:rPr lang="en-US" dirty="0"/>
              <a:t>Injury Rates by Accident Severity 🚑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41E30-9A0F-4A1C-A5E1-11F6440F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93" y="2236115"/>
            <a:ext cx="3958941" cy="395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1519F-7BE5-4435-B34A-37E4B9E2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92462"/>
            <a:ext cx="4448748" cy="19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3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Measuring the Impact of Road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2039180"/>
            <a:ext cx="6221897" cy="3828220"/>
          </a:xfrm>
        </p:spPr>
        <p:txBody>
          <a:bodyPr/>
          <a:lstStyle/>
          <a:p>
            <a:r>
              <a:rPr lang="en-US" dirty="0"/>
              <a:t>Response Time Analysis: How long was the average emergency response times for each country? 🚓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0DFD4-4832-4167-BE9C-5BBD0519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71179"/>
            <a:ext cx="4114799" cy="2881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5DFA9-C355-4BA3-BDF2-219FA9E2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971179"/>
            <a:ext cx="5591618" cy="3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How Have Road Accidents Evolved?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9180"/>
            <a:ext cx="5347252" cy="3828220"/>
          </a:xfrm>
        </p:spPr>
        <p:txBody>
          <a:bodyPr/>
          <a:lstStyle/>
          <a:p>
            <a:r>
              <a:rPr lang="en-US" dirty="0"/>
              <a:t>Yearly Accident Trends 📊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E657A-1DA8-4F17-91FA-0F1377D8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84" y="2592462"/>
            <a:ext cx="6176144" cy="3712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ABDB6-FDF0-4403-BB0E-5AA1C781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661" y="553279"/>
            <a:ext cx="2219739" cy="60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How Have Road Accidents Evolved?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180"/>
            <a:ext cx="7560365" cy="3828220"/>
          </a:xfrm>
        </p:spPr>
        <p:txBody>
          <a:bodyPr/>
          <a:lstStyle/>
          <a:p>
            <a:r>
              <a:rPr lang="en-US" dirty="0"/>
              <a:t>Monthly Patterns: Which months show higher accident rates? 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59ED6-7523-44BF-95CD-DD3437F7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37" y="2476499"/>
            <a:ext cx="2721471" cy="3915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A64BB-C375-4792-AA49-2C6FFB29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556" y="2591508"/>
            <a:ext cx="5840817" cy="35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8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How Have Road Accidents Evolved?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180"/>
            <a:ext cx="7560365" cy="3828220"/>
          </a:xfrm>
        </p:spPr>
        <p:txBody>
          <a:bodyPr/>
          <a:lstStyle/>
          <a:p>
            <a:r>
              <a:rPr lang="en-US" dirty="0"/>
              <a:t>Day of the Week Analysis: Which days are riskier? 📅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C1352-38EE-45F7-A6A0-0447CE4A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39" y="2608077"/>
            <a:ext cx="5852073" cy="3511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C59E9-3AD2-4C61-9AE0-A528456B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70" y="2608077"/>
            <a:ext cx="3046490" cy="27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How Have Road Accidents Evolved?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180"/>
            <a:ext cx="7560365" cy="3828220"/>
          </a:xfrm>
        </p:spPr>
        <p:txBody>
          <a:bodyPr/>
          <a:lstStyle/>
          <a:p>
            <a:r>
              <a:rPr lang="en-US" dirty="0"/>
              <a:t>Time of Day Analysis: When Are Accident</a:t>
            </a:r>
            <a:br>
              <a:rPr lang="en-US" dirty="0"/>
            </a:br>
            <a:r>
              <a:rPr lang="en-US" dirty="0"/>
              <a:t>Rates Higher across the day? ⏱️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66271-F6D5-4795-9E41-D7A10445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98" y="2963044"/>
            <a:ext cx="3246708" cy="1980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84DAD-B03F-4177-B4B4-4B8FF0DF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4" y="2096209"/>
            <a:ext cx="4791718" cy="42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Weather, Road Conditions, and Accident Severity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180"/>
            <a:ext cx="7560365" cy="3828220"/>
          </a:xfrm>
        </p:spPr>
        <p:txBody>
          <a:bodyPr/>
          <a:lstStyle/>
          <a:p>
            <a:r>
              <a:rPr lang="en-US" dirty="0"/>
              <a:t>Accidents under rainy, snowy, foggy conditions 🌧️❄️🌫️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C6E52-8A2A-4789-A8F2-7797C546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42" y="2592461"/>
            <a:ext cx="6005080" cy="329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C83BD7-93DB-4454-914F-C82DA8F9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7" y="2592461"/>
            <a:ext cx="4109144" cy="2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34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Weather, Road Conditions, and Accident Severity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39180"/>
            <a:ext cx="7560365" cy="3828220"/>
          </a:xfrm>
        </p:spPr>
        <p:txBody>
          <a:bodyPr/>
          <a:lstStyle/>
          <a:p>
            <a:r>
              <a:rPr lang="en-US" dirty="0"/>
              <a:t>Urban vs. Rural accident rates 🌆🏞️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C9C14-93D4-40F6-B623-FA28A246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82" y="2592460"/>
            <a:ext cx="4091614" cy="14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1FFDC-23A0-419C-ADA6-DEEF92F9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70" y="2592460"/>
            <a:ext cx="5720942" cy="34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Weather, Road Conditions, and Accident Severity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Road Types: Streets, highways, main roads—where are accidents most severe? 🛣️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2597C-1D96-442C-89FE-987771F5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04" y="2592459"/>
            <a:ext cx="5844208" cy="3506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C3C44-13BF-4C86-B389-C9CC45C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2592460"/>
            <a:ext cx="4398978" cy="19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DC2E7E-C751-4A84-8B05-A19696EC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Global Impact of Road Accidents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967D88-58AE-45EC-AE1D-4035C5A3AA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1626A-C169-4B2E-8E2E-A008D093D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899" y="2676939"/>
            <a:ext cx="4113143" cy="349526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Road accidents are a leading cause of death and injury worldwide.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They result in millions of fatalities and economic losses annually.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Understanding accident patterns is crucial for improving road safety policies.</a:t>
            </a:r>
          </a:p>
        </p:txBody>
      </p:sp>
      <p:pic>
        <p:nvPicPr>
          <p:cNvPr id="2052" name="Picture 4" descr="A Detailed Map of the World Covered with a Multitude of Dots ...">
            <a:extLst>
              <a:ext uri="{FF2B5EF4-FFF2-40B4-BE49-F238E27FC236}">
                <a16:creationId xmlns:a16="http://schemas.microsoft.com/office/drawing/2014/main" id="{0990644D-1334-4964-B8D7-7C11AE3B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1210427"/>
            <a:ext cx="6659880" cy="44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3576FC-FB6B-4925-8166-64F7DE533AB0}"/>
              </a:ext>
            </a:extLst>
          </p:cNvPr>
          <p:cNvSpPr/>
          <p:nvPr/>
        </p:nvSpPr>
        <p:spPr>
          <a:xfrm>
            <a:off x="5532120" y="5647572"/>
            <a:ext cx="6659880" cy="1210428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1B821B-7AC1-491A-9C5C-66887139DAB3}"/>
              </a:ext>
            </a:extLst>
          </p:cNvPr>
          <p:cNvSpPr/>
          <p:nvPr/>
        </p:nvSpPr>
        <p:spPr>
          <a:xfrm rot="10800000">
            <a:off x="5532120" y="-2"/>
            <a:ext cx="6659880" cy="1210428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The Role of Driver Behavior in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Alcohol Influence: Accident severity vs. alcohol levels 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37FA27-942C-484A-BD44-4D7FCB07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71" y="2592458"/>
            <a:ext cx="3046136" cy="1966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BE4B2-5841-4AE0-BE16-8268FF51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61" y="2592458"/>
            <a:ext cx="5989982" cy="34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5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The Role of Driver Behavior in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Driver Fatigue Patterns: How fatigue contributes to accident risks 😴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BCC7C-85E9-4E70-866D-B04A16F9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96" y="2604052"/>
            <a:ext cx="6016677" cy="3359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2FDCF-A5A5-4F57-B0A4-50D24531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94" y="2980077"/>
            <a:ext cx="3949408" cy="13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The Role of Driver Behavior in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Age Distribution: Are certain age groups more</a:t>
            </a:r>
            <a:br>
              <a:rPr lang="en-US" dirty="0"/>
            </a:br>
            <a:r>
              <a:rPr lang="en-US" dirty="0"/>
              <a:t>at risk? 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16308-F1BA-406D-9ACA-ACD6D1FD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74" y="3147407"/>
            <a:ext cx="5085766" cy="221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3EB9E-F26C-4B40-A823-F8D25F2F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18" y="1868557"/>
            <a:ext cx="4333459" cy="47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The Role of Driver Behavior in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5685183" cy="3828220"/>
          </a:xfrm>
        </p:spPr>
        <p:txBody>
          <a:bodyPr/>
          <a:lstStyle/>
          <a:p>
            <a:r>
              <a:rPr lang="en-US" dirty="0"/>
              <a:t>Gender Distribution: Does a specific driver gender have a higher accident frequency? 👥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F52DF-BD4A-4EA4-85B1-4BFDDD2E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1" y="2962690"/>
            <a:ext cx="3533543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0FA0E-2582-40C5-8039-BE52DBED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74" y="2039180"/>
            <a:ext cx="4096268" cy="40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Road Accidents Across the Globe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Accident rates by region 🌍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A1570-B00B-4199-875C-20ABBA274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89" y="2592463"/>
            <a:ext cx="3544341" cy="251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ECDD0-00E3-416B-B823-DAE82510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56" y="2266954"/>
            <a:ext cx="5990121" cy="36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Road Accidents Across the Globe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39180"/>
            <a:ext cx="9753599" cy="3828220"/>
          </a:xfrm>
        </p:spPr>
        <p:txBody>
          <a:bodyPr/>
          <a:lstStyle/>
          <a:p>
            <a:r>
              <a:rPr lang="en-US" dirty="0"/>
              <a:t>Economic losses by region 🌍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E35BD-C1A8-4439-892F-E1751148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48" y="2039180"/>
            <a:ext cx="5062329" cy="4364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7426C8-27DA-4E0B-AE9E-7DC4D8D8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87" y="2592461"/>
            <a:ext cx="4127439" cy="24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7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8728"/>
            <a:ext cx="9601200" cy="103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800" i="1" dirty="0"/>
            </a:br>
            <a:r>
              <a:rPr lang="en-US" sz="2400" i="1" dirty="0"/>
              <a:t>Section of the Final Dashboard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283AF1-FA47-4279-B1C9-370333ECE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6" b="1836"/>
          <a:stretch/>
        </p:blipFill>
        <p:spPr>
          <a:xfrm>
            <a:off x="2791114" y="1263715"/>
            <a:ext cx="6762171" cy="54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6260"/>
            <a:ext cx="9601200" cy="112120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r>
              <a:rPr lang="en-US" sz="2400" i="1" dirty="0"/>
              <a:t>Full Dashboard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br>
              <a:rPr lang="en-US" sz="2400" i="1" dirty="0"/>
            </a:br>
            <a:r>
              <a:rPr lang="en-US" sz="2400" i="1" dirty="0"/>
              <a:t>																											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9F671A1-0D93-4BA3-A9C4-96C9B0E0C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945" y="1007162"/>
            <a:ext cx="9961590" cy="52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74A2700-E8FB-465A-9250-ED93C137DA44}"/>
              </a:ext>
            </a:extLst>
          </p:cNvPr>
          <p:cNvSpPr/>
          <p:nvPr/>
        </p:nvSpPr>
        <p:spPr>
          <a:xfrm rot="10800000">
            <a:off x="0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F84B36-0E70-49FD-BE00-826F4016E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C903901-F2CB-483C-A440-338872361996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28BBC6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A3D616-78F1-4586-9151-40781ED9F2BA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28BBC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5619F87-7DD9-4A34-BCB3-B124886B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rgbClr val="DBDB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F233F4-8926-4CB2-AE02-B8FC87B54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73B14-C1BD-4233-9C07-063A1238B083}"/>
              </a:ext>
            </a:extLst>
          </p:cNvPr>
          <p:cNvSpPr txBox="1"/>
          <p:nvPr/>
        </p:nvSpPr>
        <p:spPr>
          <a:xfrm>
            <a:off x="4571544" y="3059668"/>
            <a:ext cx="304891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THANK YOU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867254-0DC2-4BC6-B660-5CB443C6870E}"/>
              </a:ext>
            </a:extLst>
          </p:cNvPr>
          <p:cNvSpPr txBox="1">
            <a:spLocks/>
          </p:cNvSpPr>
          <p:nvPr/>
        </p:nvSpPr>
        <p:spPr>
          <a:xfrm>
            <a:off x="1192211" y="5282919"/>
            <a:ext cx="3246120" cy="316800"/>
          </a:xfrm>
          <a:prstGeom prst="rect">
            <a:avLst/>
          </a:prstGeom>
          <a:noFill/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Marwa </a:t>
            </a:r>
            <a:r>
              <a:rPr lang="en-US" dirty="0" err="1"/>
              <a:t>Aboelenin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F553B16-7BF2-4AE1-A31E-A6E197C64793}"/>
              </a:ext>
            </a:extLst>
          </p:cNvPr>
          <p:cNvSpPr txBox="1">
            <a:spLocks/>
          </p:cNvSpPr>
          <p:nvPr/>
        </p:nvSpPr>
        <p:spPr>
          <a:xfrm>
            <a:off x="1192211" y="5631936"/>
            <a:ext cx="3246120" cy="316800"/>
          </a:xfrm>
          <a:prstGeom prst="rect">
            <a:avLst/>
          </a:prstGeom>
          <a:noFill/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+201060664560</a:t>
            </a:r>
          </a:p>
        </p:txBody>
      </p:sp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8B30F461-208E-4B4A-94F5-D8B3FA3DED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741" y="5680317"/>
            <a:ext cx="218900" cy="21890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250C936-9D5E-4B49-9348-7012945503AB}"/>
              </a:ext>
            </a:extLst>
          </p:cNvPr>
          <p:cNvSpPr txBox="1">
            <a:spLocks/>
          </p:cNvSpPr>
          <p:nvPr/>
        </p:nvSpPr>
        <p:spPr>
          <a:xfrm>
            <a:off x="1192686" y="5980953"/>
            <a:ext cx="4002282" cy="366838"/>
          </a:xfrm>
          <a:prstGeom prst="rect">
            <a:avLst/>
          </a:prstGeom>
          <a:noFill/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marwamostafa92@hotmail.com</a:t>
            </a:r>
          </a:p>
        </p:txBody>
      </p:sp>
      <p:pic>
        <p:nvPicPr>
          <p:cNvPr id="16" name="Graphic 15" descr="Envelope" title="Icon Presenter Email">
            <a:extLst>
              <a:ext uri="{FF2B5EF4-FFF2-40B4-BE49-F238E27FC236}">
                <a16:creationId xmlns:a16="http://schemas.microsoft.com/office/drawing/2014/main" id="{D23AC088-D54A-4203-9E55-93DE4647B4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741" y="6028765"/>
            <a:ext cx="218900" cy="218900"/>
          </a:xfrm>
          <a:prstGeom prst="rect">
            <a:avLst/>
          </a:prstGeom>
        </p:spPr>
      </p:pic>
      <p:pic>
        <p:nvPicPr>
          <p:cNvPr id="17" name="Graphic 16" descr="User" title="Icon - Presenter Name">
            <a:extLst>
              <a:ext uri="{FF2B5EF4-FFF2-40B4-BE49-F238E27FC236}">
                <a16:creationId xmlns:a16="http://schemas.microsoft.com/office/drawing/2014/main" id="{BB274768-AF66-42C3-A51C-F36FB91CE2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741" y="5358374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DC2E7E-C751-4A84-8B05-A19696EC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Analyze Road Accident Data?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E8CE38-16CF-4C3D-AB52-5DAAAC8B01BF}"/>
              </a:ext>
            </a:extLst>
          </p:cNvPr>
          <p:cNvSpPr/>
          <p:nvPr/>
        </p:nvSpPr>
        <p:spPr>
          <a:xfrm rot="10800000">
            <a:off x="5532120" y="-2"/>
            <a:ext cx="6659880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1626A-C169-4B2E-8E2E-A008D093D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316232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identify trends and risk factors contributing to accidents globally.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highlight critical insights for reducing accidents and fatalities.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To support data-driven decisions for road safety improvements.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4545CE-EF58-4731-AFB5-DFB477BB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65" y="990904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0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DC2E7E-C751-4A84-8B05-A19696EC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67" y="424070"/>
            <a:ext cx="4285420" cy="176179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the Global Road Accident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1626A-C169-4B2E-8E2E-A008D093D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67" y="2322066"/>
            <a:ext cx="4285419" cy="4256168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Global Coverage: Accident records from diverse regions including the USA, UK, India, China, Canada, and Japan.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Comprehensive Variables: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i="0" dirty="0"/>
              <a:t>🚗 Driver Profile: Age groups, gender, alcohol consumption, fatigue levels.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i="0" dirty="0"/>
              <a:t>⚠️ Accident Metrics: Severity levels, causes, number of injuries, fatalities.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i="0" dirty="0"/>
              <a:t>🌍 Environmental Factors: Weather conditions, road types, urban vs. rural settings, time of day.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i="0" dirty="0"/>
              <a:t>Analytical Approach: Leveraging Excel for data exploration, trend analysis, and interactive dashboard creation.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1B84E3-964B-4FA1-A060-508BC7FD74AB}"/>
              </a:ext>
            </a:extLst>
          </p:cNvPr>
          <p:cNvSpPr/>
          <p:nvPr/>
        </p:nvSpPr>
        <p:spPr>
          <a:xfrm rot="10800000">
            <a:off x="5532120" y="-2"/>
            <a:ext cx="6659880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A4F4B43-131D-4866-8FFE-10958A30D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837180"/>
              </p:ext>
            </p:extLst>
          </p:nvPr>
        </p:nvGraphicFramePr>
        <p:xfrm>
          <a:off x="5648491" y="556590"/>
          <a:ext cx="6427137" cy="5751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44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BDCF883-3048-47DB-8E3C-9FDD36530102}"/>
              </a:ext>
            </a:extLst>
          </p:cNvPr>
          <p:cNvSpPr/>
          <p:nvPr/>
        </p:nvSpPr>
        <p:spPr>
          <a:xfrm rot="10800000">
            <a:off x="5532120" y="-2"/>
            <a:ext cx="6659880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DC2E7E-C751-4A84-8B05-A19696EC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3" y="871430"/>
            <a:ext cx="3969319" cy="1633230"/>
          </a:xfrm>
        </p:spPr>
        <p:txBody>
          <a:bodyPr>
            <a:normAutofit/>
          </a:bodyPr>
          <a:lstStyle/>
          <a:p>
            <a:r>
              <a:rPr lang="en-US" dirty="0"/>
              <a:t>Analyzing Data with Excel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1626A-C169-4B2E-8E2E-A008D093D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884" y="2690191"/>
            <a:ext cx="3855720" cy="3167272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Cleaning: Ensuring accuracy and consistency.</a:t>
            </a:r>
          </a:p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PivotTables &amp; Charts: For summarizing large datasets.</a:t>
            </a:r>
          </a:p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Slicers &amp; Filters: To create interactive dashboards.</a:t>
            </a:r>
          </a:p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Conditional Formatting: For highlighting key trends.</a:t>
            </a:r>
            <a:endParaRPr lang="en-US" sz="1800" i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E0E8C7-E4D6-4D64-98B9-C9DACEE1CD01}"/>
              </a:ext>
            </a:extLst>
          </p:cNvPr>
          <p:cNvGrpSpPr/>
          <p:nvPr/>
        </p:nvGrpSpPr>
        <p:grpSpPr>
          <a:xfrm>
            <a:off x="4789071" y="529088"/>
            <a:ext cx="7262126" cy="6003511"/>
            <a:chOff x="1639745" y="342312"/>
            <a:chExt cx="7262126" cy="60035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0C10A7-921A-4BF5-9898-757030CED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639745" y="342312"/>
              <a:ext cx="7262126" cy="6003511"/>
              <a:chOff x="223691" y="1455469"/>
              <a:chExt cx="5660167" cy="4679192"/>
            </a:xfrm>
          </p:grpSpPr>
          <p:pic>
            <p:nvPicPr>
              <p:cNvPr id="8" name="Picture 7" descr="This is a computer monitor.">
                <a:extLst>
                  <a:ext uri="{FF2B5EF4-FFF2-40B4-BE49-F238E27FC236}">
                    <a16:creationId xmlns:a16="http://schemas.microsoft.com/office/drawing/2014/main" id="{3D66F857-0AFC-4DC8-B500-C8C69FC65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691" y="1455469"/>
                <a:ext cx="5660167" cy="467919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5A413D-BC69-497F-BE82-473F980D26D8}"/>
                  </a:ext>
                </a:extLst>
              </p:cNvPr>
              <p:cNvSpPr/>
              <p:nvPr/>
            </p:nvSpPr>
            <p:spPr>
              <a:xfrm>
                <a:off x="2779454" y="4900079"/>
                <a:ext cx="548640" cy="326575"/>
              </a:xfrm>
              <a:prstGeom prst="rect">
                <a:avLst/>
              </a:prstGeom>
              <a:gradFill flip="none" rotWithShape="1">
                <a:gsLst>
                  <a:gs pos="0">
                    <a:srgbClr val="C7C8CB"/>
                  </a:gs>
                  <a:gs pos="100000">
                    <a:srgbClr val="BCBDC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56B6B1-65AD-41C2-84A5-CBE08C0BD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26252" y="621193"/>
              <a:ext cx="6682875" cy="3739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425F42-1895-4009-A984-4A483F0BF8F5}"/>
              </a:ext>
            </a:extLst>
          </p:cNvPr>
          <p:cNvSpPr/>
          <p:nvPr/>
        </p:nvSpPr>
        <p:spPr>
          <a:xfrm>
            <a:off x="5155778" y="875111"/>
            <a:ext cx="6522474" cy="3605005"/>
          </a:xfrm>
          <a:prstGeom prst="roundRect">
            <a:avLst>
              <a:gd name="adj" fmla="val 3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149C37-A003-420B-B637-A8071F783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-14642"/>
          <a:stretch/>
        </p:blipFill>
        <p:spPr>
          <a:xfrm>
            <a:off x="5234461" y="933955"/>
            <a:ext cx="6347939" cy="3460446"/>
          </a:xfrm>
          <a:prstGeom prst="roundRect">
            <a:avLst>
              <a:gd name="adj" fmla="val 363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22" name="Picture 2" descr="Microsoft excel mobile apps logo 17396806 PNG">
            <a:extLst>
              <a:ext uri="{FF2B5EF4-FFF2-40B4-BE49-F238E27FC236}">
                <a16:creationId xmlns:a16="http://schemas.microsoft.com/office/drawing/2014/main" id="{B296DE5D-35D4-447A-BAC5-8A0C3EA37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13286" r="17767" b="16542"/>
          <a:stretch/>
        </p:blipFill>
        <p:spPr bwMode="auto">
          <a:xfrm>
            <a:off x="5234461" y="933955"/>
            <a:ext cx="347928" cy="3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4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10C057B-4EA9-4CA6-BDD7-C8800D57EF0B}"/>
              </a:ext>
            </a:extLst>
          </p:cNvPr>
          <p:cNvSpPr/>
          <p:nvPr/>
        </p:nvSpPr>
        <p:spPr>
          <a:xfrm rot="10800000">
            <a:off x="5532120" y="-2"/>
            <a:ext cx="6659880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DC2E7E-C751-4A84-8B05-A19696EC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83" y="871430"/>
            <a:ext cx="3969319" cy="1633230"/>
          </a:xfrm>
        </p:spPr>
        <p:txBody>
          <a:bodyPr>
            <a:normAutofit fontScale="90000"/>
          </a:bodyPr>
          <a:lstStyle/>
          <a:p>
            <a:r>
              <a:rPr lang="en-US" dirty="0"/>
              <a:t>A Glimpse of the Interactive Dashboard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1626A-C169-4B2E-8E2E-A008D093D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884" y="2841755"/>
            <a:ext cx="3855720" cy="2273575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key features:</a:t>
            </a:r>
          </a:p>
          <a:p>
            <a:pPr marL="742950" lvl="1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Dynamic charts</a:t>
            </a:r>
          </a:p>
          <a:p>
            <a:pPr marL="742950" lvl="1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Slicers for filtering by region, time, etc.</a:t>
            </a:r>
          </a:p>
          <a:p>
            <a:pPr marL="742950" lvl="1" indent="-285750" algn="just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KPIs for quick insights (accident rates, fatalities, etc.)</a:t>
            </a:r>
            <a:endParaRPr lang="en-US" sz="1800" i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DFE17-7F0E-4789-A8BF-8520C891D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7392" y="2169700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CDCFB281-5C4E-49A6-93FF-99F1E65C4A13}"/>
                </a:ext>
              </a:extLst>
            </p:cNvPr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84DCB0-DA4B-4087-9BCA-5E2D994A62DB}"/>
                </a:ext>
              </a:extLst>
            </p:cNvPr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0D1EC55-AA09-43E3-8CD0-6C516F761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0D48F465-76C7-47BA-A480-44EC6A4AD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7CE124-FE4F-4EF0-9BA4-C4C5A989D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7392" y="3113148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0" name="Freeform 53">
              <a:extLst>
                <a:ext uri="{FF2B5EF4-FFF2-40B4-BE49-F238E27FC236}">
                  <a16:creationId xmlns:a16="http://schemas.microsoft.com/office/drawing/2014/main" id="{4253DC00-2B6D-4EFB-A8B9-198AF0777642}"/>
                </a:ext>
              </a:extLst>
            </p:cNvPr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B148ECC-4CA3-4DBA-885C-BAFD91BEC68C}"/>
                </a:ext>
              </a:extLst>
            </p:cNvPr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61D4E717-CD6F-443B-81CC-A7B1FE0D88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D2489D19-A0AA-4467-8A25-2C4FFCDB2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1D03734A-E8DE-42C4-AB90-7A3CEEC8E9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4D291-9103-4F91-9DA2-2E75DBB63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7392" y="4056596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FF3E8897-25F2-4E95-B64A-4489895EB072}"/>
                </a:ext>
              </a:extLst>
            </p:cNvPr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87AB83-B059-40E7-B5AF-052047675CC3}"/>
                </a:ext>
              </a:extLst>
            </p:cNvPr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73794312-16DC-4C67-9728-9FEB4862F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88B934D9-3A89-4BED-9C13-14DE80F8E3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779F4829-6963-4F26-A721-9D65C4FEF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9BA438B-B080-4F73-A1FF-9063AB8A6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8" y="913214"/>
            <a:ext cx="8975028" cy="552174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FB4B838-B4CA-4E47-B52C-E7CCAA0EE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3105" y="1622749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F5D5809-FD9A-4460-BC69-65B6B95B6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52"/>
          <a:stretch/>
        </p:blipFill>
        <p:spPr>
          <a:xfrm>
            <a:off x="5139608" y="1700926"/>
            <a:ext cx="5640910" cy="341440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61A311-1F9A-4C98-89D7-F3EE462E7818}"/>
              </a:ext>
            </a:extLst>
          </p:cNvPr>
          <p:cNvSpPr/>
          <p:nvPr/>
        </p:nvSpPr>
        <p:spPr>
          <a:xfrm>
            <a:off x="9806607" y="622846"/>
            <a:ext cx="490331" cy="1084903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2BB291B-31B5-443B-BB4E-E977E4ADD53C}"/>
              </a:ext>
            </a:extLst>
          </p:cNvPr>
          <p:cNvSpPr/>
          <p:nvPr/>
        </p:nvSpPr>
        <p:spPr>
          <a:xfrm>
            <a:off x="9422294" y="1654741"/>
            <a:ext cx="1271808" cy="902924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67309C3-074B-4C3B-BD47-308D632D0C3A}"/>
              </a:ext>
            </a:extLst>
          </p:cNvPr>
          <p:cNvSpPr/>
          <p:nvPr/>
        </p:nvSpPr>
        <p:spPr>
          <a:xfrm>
            <a:off x="5139607" y="2570025"/>
            <a:ext cx="664844" cy="254530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C4F7C53-F748-4D3F-9C4C-19524DAD2937}"/>
              </a:ext>
            </a:extLst>
          </p:cNvPr>
          <p:cNvSpPr/>
          <p:nvPr/>
        </p:nvSpPr>
        <p:spPr>
          <a:xfrm rot="16200000">
            <a:off x="4337141" y="2724202"/>
            <a:ext cx="490331" cy="1084903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0029141-81F5-4F46-8613-E5C97EBA4DF3}"/>
              </a:ext>
            </a:extLst>
          </p:cNvPr>
          <p:cNvSpPr/>
          <p:nvPr/>
        </p:nvSpPr>
        <p:spPr>
          <a:xfrm rot="16200000">
            <a:off x="4371189" y="1719939"/>
            <a:ext cx="490331" cy="1084903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BC5926-11B9-4C82-AA3F-C14DD6AC236A}"/>
              </a:ext>
            </a:extLst>
          </p:cNvPr>
          <p:cNvSpPr/>
          <p:nvPr/>
        </p:nvSpPr>
        <p:spPr>
          <a:xfrm>
            <a:off x="5080214" y="2033652"/>
            <a:ext cx="2114289" cy="490331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87ABF1B-7290-472C-A801-A483DE240B4D}"/>
              </a:ext>
            </a:extLst>
          </p:cNvPr>
          <p:cNvSpPr/>
          <p:nvPr/>
        </p:nvSpPr>
        <p:spPr>
          <a:xfrm>
            <a:off x="5875909" y="2596589"/>
            <a:ext cx="4831483" cy="2518741"/>
          </a:xfrm>
          <a:prstGeom prst="roundRect">
            <a:avLst>
              <a:gd name="adj" fmla="val 10879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080CE4-8923-459D-A293-BAC236A5B692}"/>
              </a:ext>
            </a:extLst>
          </p:cNvPr>
          <p:cNvSpPr/>
          <p:nvPr/>
        </p:nvSpPr>
        <p:spPr>
          <a:xfrm>
            <a:off x="7446296" y="1680747"/>
            <a:ext cx="1729370" cy="85392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61EC172-1741-4F29-853D-EC2F85631FED}"/>
              </a:ext>
            </a:extLst>
          </p:cNvPr>
          <p:cNvSpPr/>
          <p:nvPr/>
        </p:nvSpPr>
        <p:spPr>
          <a:xfrm>
            <a:off x="8065815" y="603142"/>
            <a:ext cx="490331" cy="108490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Detecting Missing Data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758958" cy="3581400"/>
          </a:xfrm>
        </p:spPr>
        <p:txBody>
          <a:bodyPr/>
          <a:lstStyle/>
          <a:p>
            <a:r>
              <a:rPr lang="en-US" dirty="0"/>
              <a:t>No missing data found in the dataset.</a:t>
            </a:r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BDCD3A6C-50CC-4C64-ADA7-6EC320E7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58" y="2286000"/>
            <a:ext cx="684224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Detecting Duplicated Data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641828" cy="3581400"/>
          </a:xfrm>
        </p:spPr>
        <p:txBody>
          <a:bodyPr/>
          <a:lstStyle/>
          <a:p>
            <a:r>
              <a:rPr lang="en-US" dirty="0"/>
              <a:t>No duplicated data found in the dataset.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26C30D-3225-4FE5-BF11-B708C3E65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28" y="2286000"/>
            <a:ext cx="595937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39E335-903B-4D29-8948-EEACDD61D6B5}"/>
              </a:ext>
            </a:extLst>
          </p:cNvPr>
          <p:cNvSpPr/>
          <p:nvPr/>
        </p:nvSpPr>
        <p:spPr>
          <a:xfrm rot="10800000"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0">
                <a:srgbClr val="FBF4FF">
                  <a:shade val="30000"/>
                  <a:satMod val="115000"/>
                </a:srgbClr>
              </a:gs>
              <a:gs pos="50000">
                <a:srgbClr val="FBF4FF">
                  <a:shade val="67500"/>
                  <a:satMod val="115000"/>
                </a:srgbClr>
              </a:gs>
              <a:gs pos="100000">
                <a:srgbClr val="FBF4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F6-B4FE-48CD-9364-8CE942E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5328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br>
              <a:rPr lang="en-US" dirty="0"/>
            </a:br>
            <a:br>
              <a:rPr lang="en-US" sz="1400" i="1" dirty="0"/>
            </a:br>
            <a:r>
              <a:rPr lang="en-US" sz="2400" i="1" dirty="0"/>
              <a:t>Measuring the Impact of Road Accidents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083FF-6378-4245-84F0-4C358491941D}"/>
              </a:ext>
            </a:extLst>
          </p:cNvPr>
          <p:cNvSpPr/>
          <p:nvPr/>
        </p:nvSpPr>
        <p:spPr>
          <a:xfrm>
            <a:off x="477078" y="0"/>
            <a:ext cx="26504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6BC45FB-3849-4052-B953-79AB2AC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9180"/>
            <a:ext cx="9601200" cy="3828220"/>
          </a:xfrm>
        </p:spPr>
        <p:txBody>
          <a:bodyPr/>
          <a:lstStyle/>
          <a:p>
            <a:r>
              <a:rPr lang="en-US" dirty="0"/>
              <a:t>Fatalities per Region 🌍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063A8-4CAE-421F-87F5-06A8FBC3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2463"/>
            <a:ext cx="4925333" cy="3175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6EE53-D354-4B40-B8E0-F5BDBA65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2592463"/>
            <a:ext cx="4273827" cy="23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426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1">
      <a:dk1>
        <a:sysClr val="windowText" lastClr="000000"/>
      </a:dk1>
      <a:lt1>
        <a:srgbClr val="F8F8F8"/>
      </a:lt1>
      <a:dk2>
        <a:srgbClr val="000000"/>
      </a:dk2>
      <a:lt2>
        <a:srgbClr val="000000"/>
      </a:lt2>
      <a:accent1>
        <a:srgbClr val="F8F8F8"/>
      </a:accent1>
      <a:accent2>
        <a:srgbClr val="BABABA"/>
      </a:accent2>
      <a:accent3>
        <a:srgbClr val="0070C0"/>
      </a:accent3>
      <a:accent4>
        <a:srgbClr val="808080"/>
      </a:accent4>
      <a:accent5>
        <a:srgbClr val="FF9900"/>
      </a:accent5>
      <a:accent6>
        <a:srgbClr val="FFFF00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71af3243-3dd4-4a8d-8c0d-dd76da1f02a5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5637</TotalTime>
  <Words>2116</Words>
  <Application>Microsoft Office PowerPoint</Application>
  <PresentationFormat>Widescreen</PresentationFormat>
  <Paragraphs>76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Franklin Gothic Book</vt:lpstr>
      <vt:lpstr>Crop</vt:lpstr>
      <vt:lpstr>Global Road Accident Trends &amp; Insights</vt:lpstr>
      <vt:lpstr>The Global Impact of Road Accidents</vt:lpstr>
      <vt:lpstr>Why Analyze Road Accident Data?</vt:lpstr>
      <vt:lpstr>Exploring the Global Road Accident Dataset</vt:lpstr>
      <vt:lpstr>Analyzing Data with Excel</vt:lpstr>
      <vt:lpstr>A Glimpse of the Interactive Dashboard</vt:lpstr>
      <vt:lpstr>Data Cleaning  Detecting Missing Data</vt:lpstr>
      <vt:lpstr>Data Cleaning  Detecting Duplicated Data</vt:lpstr>
      <vt:lpstr>Data Visualization  Measuring the Impact of Road Accidents</vt:lpstr>
      <vt:lpstr>Data Visualization  Measuring the Impact of Road Accidents</vt:lpstr>
      <vt:lpstr>Data Visualization  Measuring the Impact of Road Accidents</vt:lpstr>
      <vt:lpstr>Data Visualization  Measuring the Impact of Road Accidents</vt:lpstr>
      <vt:lpstr>Data Visualization  How Have Road Accidents Evolved?</vt:lpstr>
      <vt:lpstr>Data Visualization  How Have Road Accidents Evolved?</vt:lpstr>
      <vt:lpstr>Data Visualization  How Have Road Accidents Evolved?</vt:lpstr>
      <vt:lpstr>Data Visualization  How Have Road Accidents Evolved?</vt:lpstr>
      <vt:lpstr>Data Visualization  Weather, Road Conditions, and Accident Severity</vt:lpstr>
      <vt:lpstr>Data Visualization  Weather, Road Conditions, and Accident Severity</vt:lpstr>
      <vt:lpstr>Data Visualization  Weather, Road Conditions, and Accident Severity</vt:lpstr>
      <vt:lpstr>Data Visualization  The Role of Driver Behavior in Accidents</vt:lpstr>
      <vt:lpstr>Data Visualization  The Role of Driver Behavior in Accidents</vt:lpstr>
      <vt:lpstr>Data Visualization  The Role of Driver Behavior in Accidents</vt:lpstr>
      <vt:lpstr>Data Visualization  The Role of Driver Behavior in Accidents</vt:lpstr>
      <vt:lpstr>Data Visualization  Road Accidents Across the Globe</vt:lpstr>
      <vt:lpstr>Data Visualization  Road Accidents Across the Globe</vt:lpstr>
      <vt:lpstr>Data Visualization  Section of the Final Dashboard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Data Visualization Full Dashboard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Marwa Abo El-Enin</dc:creator>
  <cp:lastModifiedBy>Marwa Abo El-Enin</cp:lastModifiedBy>
  <cp:revision>98</cp:revision>
  <dcterms:created xsi:type="dcterms:W3CDTF">2025-02-05T20:33:29Z</dcterms:created>
  <dcterms:modified xsi:type="dcterms:W3CDTF">2025-02-11T21:46:10Z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